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5" r:id="rId2"/>
    <p:sldId id="583" r:id="rId3"/>
    <p:sldId id="461" r:id="rId4"/>
    <p:sldId id="575" r:id="rId5"/>
    <p:sldId id="581" r:id="rId6"/>
    <p:sldId id="463" r:id="rId7"/>
    <p:sldId id="401" r:id="rId8"/>
    <p:sldId id="576" r:id="rId9"/>
    <p:sldId id="579" r:id="rId10"/>
    <p:sldId id="580" r:id="rId11"/>
    <p:sldId id="403" r:id="rId12"/>
    <p:sldId id="404" r:id="rId13"/>
    <p:sldId id="433" r:id="rId14"/>
    <p:sldId id="582" r:id="rId15"/>
    <p:sldId id="348" r:id="rId16"/>
    <p:sldId id="81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10" autoAdjust="0"/>
    <p:restoredTop sz="99388" autoAdjust="0"/>
  </p:normalViewPr>
  <p:slideViewPr>
    <p:cSldViewPr snapToGrid="0" snapToObjects="1">
      <p:cViewPr varScale="1">
        <p:scale>
          <a:sx n="114" d="100"/>
          <a:sy n="114" d="100"/>
        </p:scale>
        <p:origin x="1624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7/19/19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1" i="0" cap="none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8" name="Picture 7" descr="Tribrand_BlackText_RGB_022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7"/>
          <a:stretch/>
        </p:blipFill>
        <p:spPr>
          <a:xfrm>
            <a:off x="7901518" y="454025"/>
            <a:ext cx="785282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8. Spectral Calibration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6835CE-4756-F240-980F-10FFEF1210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42597-E3E0-7243-A21A-27B2A7948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8675-1F90-E04C-BB82-9D389A38F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5A0F37-FE77-4449-A34F-CB78EB2B62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“Stray” spatial / spectral response 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D8E1E-388F-CB46-A118-458C1EB05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3"/>
          <a:stretch/>
        </p:blipFill>
        <p:spPr>
          <a:xfrm>
            <a:off x="754112" y="3431978"/>
            <a:ext cx="7285917" cy="3007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028DDB-D15F-ED48-BD69-7A6C6808E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32" y="1182029"/>
            <a:ext cx="7004912" cy="25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/>
          <p:cNvSpPr/>
          <p:nvPr/>
        </p:nvSpPr>
        <p:spPr>
          <a:xfrm>
            <a:off x="2339885" y="2926097"/>
            <a:ext cx="5243276" cy="25356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3161" y="6384275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Measurement model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63575" y="4627330"/>
            <a:ext cx="5046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3600" b="1" dirty="0" err="1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3600" b="1" baseline="-25000" dirty="0" err="1">
                <a:latin typeface="Helvetica" charset="0"/>
                <a:ea typeface="Helvetica" charset="0"/>
                <a:cs typeface="Helvetica" charset="0"/>
              </a:rPr>
              <a:t>pred</a:t>
            </a:r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     </a:t>
            </a:r>
            <a:r>
              <a:rPr lang="en-US" sz="36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sz="3600" b="1" baseline="30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   </a:t>
            </a:r>
            <a:r>
              <a:rPr lang="en-US" sz="36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US" sz="3600" b="1" dirty="0">
                <a:latin typeface="Helvetica" charset="0"/>
                <a:ea typeface="Helvetica" charset="0"/>
                <a:cs typeface="Helvetica" charset="0"/>
              </a:rPr>
              <a:t>  = </a:t>
            </a:r>
            <a:r>
              <a:rPr lang="en-US" sz="3600" b="1" dirty="0" err="1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3600" b="1" baseline="-25000" dirty="0" err="1">
                <a:latin typeface="Helvetica" charset="0"/>
                <a:ea typeface="Helvetica" charset="0"/>
                <a:cs typeface="Helvetica" charset="0"/>
              </a:rPr>
              <a:t>meas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61976" y="5417932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[d x n]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81009" y="5383572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[n x n]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18276" y="5383571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[d x d]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59384" y="5383571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[d x n]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4493" y="1876105"/>
            <a:ext cx="1898559" cy="42566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0741" y="5086091"/>
            <a:ext cx="1563724" cy="652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charset="0"/>
                <a:ea typeface="Helvetica" charset="0"/>
                <a:cs typeface="Helvetica" charset="0"/>
              </a:rPr>
              <a:t>Surface Reflectance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0742" y="3645489"/>
            <a:ext cx="1563723" cy="1096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Atmospheric Attenuation, Scattering 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07641" y="3479383"/>
            <a:ext cx="938999" cy="831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“Extra” CRF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63575" y="3298610"/>
            <a:ext cx="1397948" cy="1241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Predicted Radiance 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At Focal Plane Array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344834" y="3275615"/>
            <a:ext cx="1373496" cy="1241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Measured Radiance 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At Focal Plane Array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620529" y="3528922"/>
            <a:ext cx="794323" cy="861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Ideal PSF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741" y="2204887"/>
            <a:ext cx="1563724" cy="1096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" charset="0"/>
                <a:ea typeface="Helvetica" charset="0"/>
                <a:cs typeface="Helvetica" charset="0"/>
              </a:rPr>
              <a:t>Solar Irradiance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0575" y="144487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Scene model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216644" y="3493888"/>
            <a:ext cx="938999" cy="831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“Extra” SRF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63575" y="1646475"/>
            <a:ext cx="4238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n = number of 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crosstrack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 samples</a:t>
            </a: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d = number of spectral channels</a:t>
            </a: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 = 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crosstrack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 stray light</a:t>
            </a: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S = spectral stray light</a:t>
            </a:r>
          </a:p>
        </p:txBody>
      </p:sp>
    </p:spTree>
    <p:extLst>
      <p:ext uri="{BB962C8B-B14F-4D97-AF65-F5344CB8AC3E}">
        <p14:creationId xmlns:p14="http://schemas.microsoft.com/office/powerpoint/2010/main" val="279661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Method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4026" y="1374485"/>
            <a:ext cx="7885933" cy="54337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Find well-constrained properties of scenes’ true radiance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Posit the functional forms of the CRF and SRF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Optimize free parameters to match observations via: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Correct future data using the following linear transformation: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Here, </a:t>
            </a:r>
            <a:r>
              <a:rPr lang="en-US" sz="2000" baseline="30000" dirty="0">
                <a:latin typeface="Helvetica" charset="0"/>
                <a:ea typeface="Helvetica" charset="0"/>
                <a:cs typeface="Helvetica" charset="0"/>
              </a:rPr>
              <a:t>+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represents the Moore-Penrose inverse, e.g.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1574" y="2560717"/>
            <a:ext cx="4637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(</a:t>
            </a:r>
            <a:r>
              <a:rPr lang="en-US" sz="2800" b="1" dirty="0" err="1"/>
              <a:t>L</a:t>
            </a:r>
            <a:r>
              <a:rPr lang="en-US" sz="2800" b="1" baseline="-25000" dirty="0" err="1"/>
              <a:t>pred</a:t>
            </a:r>
            <a:r>
              <a:rPr lang="en-US" sz="2800" b="1" dirty="0"/>
              <a:t>         </a:t>
            </a:r>
            <a:r>
              <a:rPr lang="en-US" sz="2800" b="1" dirty="0">
                <a:solidFill>
                  <a:srgbClr val="C00000"/>
                </a:solidFill>
              </a:rPr>
              <a:t>C</a:t>
            </a:r>
            <a:r>
              <a:rPr lang="en-US" sz="2800" b="1" dirty="0"/>
              <a:t>)</a:t>
            </a:r>
            <a:r>
              <a:rPr lang="en-US" sz="2800" b="1" baseline="30000" dirty="0"/>
              <a:t>T</a:t>
            </a:r>
            <a:r>
              <a:rPr lang="en-US" sz="2800" b="1" dirty="0"/>
              <a:t>    </a:t>
            </a:r>
            <a:r>
              <a:rPr lang="en-US" sz="2800" b="1" dirty="0">
                <a:solidFill>
                  <a:srgbClr val="C00000"/>
                </a:solidFill>
              </a:rPr>
              <a:t>S</a:t>
            </a:r>
            <a:r>
              <a:rPr lang="en-US" sz="2800" b="1" dirty="0"/>
              <a:t>  =   </a:t>
            </a:r>
            <a:r>
              <a:rPr lang="en-US" sz="2800" b="1" dirty="0" err="1"/>
              <a:t>L</a:t>
            </a:r>
            <a:r>
              <a:rPr lang="en-US" sz="2800" b="1" baseline="-25000" dirty="0" err="1"/>
              <a:t>meas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96660" y="3160420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 x n]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15693" y="3126060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[n x n]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2960" y="3126059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 x 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4068" y="3126059"/>
            <a:ext cx="125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 x n]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26512" y="4209070"/>
            <a:ext cx="838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L</a:t>
            </a:r>
            <a:r>
              <a:rPr lang="en-US" sz="2800" b="1" baseline="-25000" dirty="0" err="1"/>
              <a:t>corr</a:t>
            </a:r>
            <a:r>
              <a:rPr lang="en-US" sz="2800" b="1" dirty="0"/>
              <a:t> = ((</a:t>
            </a:r>
            <a:r>
              <a:rPr lang="en-US" sz="2800" b="1" dirty="0">
                <a:solidFill>
                  <a:srgbClr val="BA0C2F"/>
                </a:solidFill>
              </a:rPr>
              <a:t>C</a:t>
            </a:r>
            <a:r>
              <a:rPr lang="en-US" sz="2800" b="1" baseline="30000" dirty="0"/>
              <a:t>T</a:t>
            </a:r>
            <a:r>
              <a:rPr lang="en-US" sz="2800" b="1" dirty="0"/>
              <a:t>)</a:t>
            </a:r>
            <a:r>
              <a:rPr lang="en-US" sz="2800" b="1" baseline="30000" dirty="0"/>
              <a:t>+</a:t>
            </a:r>
            <a:r>
              <a:rPr lang="en-US" sz="2800" b="1" dirty="0"/>
              <a:t> ((</a:t>
            </a:r>
            <a:r>
              <a:rPr lang="en-US" sz="2800" b="1" dirty="0">
                <a:solidFill>
                  <a:srgbClr val="BA0C2F"/>
                </a:solidFill>
              </a:rPr>
              <a:t>S</a:t>
            </a:r>
            <a:r>
              <a:rPr lang="en-US" sz="2800" b="1" baseline="30000" dirty="0"/>
              <a:t>T</a:t>
            </a:r>
            <a:r>
              <a:rPr lang="en-US" sz="2800" b="1" dirty="0"/>
              <a:t>)</a:t>
            </a:r>
            <a:r>
              <a:rPr lang="en-US" sz="2800" b="1" baseline="30000" dirty="0"/>
              <a:t>+</a:t>
            </a:r>
            <a:r>
              <a:rPr lang="en-US" sz="2800" b="1" dirty="0"/>
              <a:t> </a:t>
            </a:r>
            <a:r>
              <a:rPr lang="en-US" sz="2800" b="1" dirty="0" err="1"/>
              <a:t>L</a:t>
            </a:r>
            <a:r>
              <a:rPr lang="en-US" sz="2800" b="1" baseline="-25000" dirty="0" err="1"/>
              <a:t>meas</a:t>
            </a:r>
            <a:r>
              <a:rPr lang="en-US" sz="2800" b="1" baseline="30000" dirty="0" err="1"/>
              <a:t>T</a:t>
            </a:r>
            <a:r>
              <a:rPr lang="en-US" sz="2800" b="1" baseline="30000" dirty="0"/>
              <a:t> </a:t>
            </a:r>
            <a:r>
              <a:rPr lang="en-US" sz="2800" b="1" dirty="0"/>
              <a:t>)</a:t>
            </a:r>
            <a:r>
              <a:rPr lang="en-US" sz="2800" b="1" baseline="30000" dirty="0"/>
              <a:t> T </a:t>
            </a:r>
            <a:r>
              <a:rPr lang="en-US" sz="2800" b="1" dirty="0"/>
              <a:t>)</a:t>
            </a:r>
            <a:r>
              <a:rPr lang="en-US" sz="2800" b="1" baseline="30000" dirty="0"/>
              <a:t> T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732129" y="5656912"/>
            <a:ext cx="298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b="1" baseline="30000" dirty="0"/>
              <a:t>+</a:t>
            </a:r>
            <a:r>
              <a:rPr lang="en-US" sz="2800" b="1" dirty="0"/>
              <a:t> = (C</a:t>
            </a:r>
            <a:r>
              <a:rPr lang="en-US" sz="2800" b="1" baseline="30000" dirty="0"/>
              <a:t>T</a:t>
            </a:r>
            <a:r>
              <a:rPr lang="en-US" sz="2800" b="1" dirty="0"/>
              <a:t> C)</a:t>
            </a:r>
            <a:r>
              <a:rPr lang="en-US" sz="2800" b="1" baseline="30000" dirty="0"/>
              <a:t>-1 </a:t>
            </a:r>
            <a:r>
              <a:rPr lang="en-US" sz="2800" b="1" dirty="0"/>
              <a:t>C</a:t>
            </a:r>
            <a:r>
              <a:rPr lang="en-US" sz="2800" b="1" baseline="30000" dirty="0"/>
              <a:t>T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79086" y="5669769"/>
            <a:ext cx="298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b="1" baseline="30000" dirty="0"/>
              <a:t>+</a:t>
            </a:r>
            <a:r>
              <a:rPr lang="en-US" sz="2800" b="1" dirty="0"/>
              <a:t>C = I</a:t>
            </a:r>
          </a:p>
        </p:txBody>
      </p:sp>
    </p:spTree>
    <p:extLst>
      <p:ext uri="{BB962C8B-B14F-4D97-AF65-F5344CB8AC3E}">
        <p14:creationId xmlns:p14="http://schemas.microsoft.com/office/powerpoint/2010/main" val="34226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Procedure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B496DA-A821-8441-8BF9-BFF0BAF2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6074"/>
            <a:ext cx="3541458" cy="290379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Exploit the predictable shape of the O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A band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Find a haze-free day to constrain path radiance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Calculate “true” A band based on elevation and sensor altitude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Dataset: Death Valley transect, a large elevation gradient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650939" y="609600"/>
            <a:ext cx="5493061" cy="3767411"/>
            <a:chOff x="4605085" y="3306886"/>
            <a:chExt cx="4404199" cy="302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1" t="38091" r="23472" b="32767"/>
            <a:stretch/>
          </p:blipFill>
          <p:spPr>
            <a:xfrm>
              <a:off x="4605085" y="3306886"/>
              <a:ext cx="4404199" cy="30206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574907" y="5150004"/>
              <a:ext cx="622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latin typeface="Helvetica" charset="0"/>
                  <a:ea typeface="Helvetica" charset="0"/>
                  <a:cs typeface="Helvetica" charset="0"/>
                </a:rPr>
                <a:t>A band </a:t>
              </a:r>
              <a:endParaRPr lang="en-US" sz="1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880537" y="4832961"/>
              <a:ext cx="0" cy="31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3C243-8A24-D145-B43F-4BA7DCE36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4212076"/>
            <a:ext cx="8426389" cy="740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9D04DC-003E-DD44-ACFF-BED95109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6047" y="1305848"/>
            <a:ext cx="738075" cy="84263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DED5C32-C202-F947-BAB9-693EFA91DBE1}"/>
              </a:ext>
            </a:extLst>
          </p:cNvPr>
          <p:cNvSpPr/>
          <p:nvPr/>
        </p:nvSpPr>
        <p:spPr>
          <a:xfrm rot="5400000">
            <a:off x="2265253" y="5063651"/>
            <a:ext cx="127514" cy="187492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0D0F6-8567-8445-84FE-AEA0AF3B4585}"/>
              </a:ext>
            </a:extLst>
          </p:cNvPr>
          <p:cNvSpPr txBox="1"/>
          <p:nvPr/>
        </p:nvSpPr>
        <p:spPr>
          <a:xfrm>
            <a:off x="3266474" y="5862832"/>
            <a:ext cx="732184" cy="22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3200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E1EE7-2B24-E740-BE94-2011D2C959B8}"/>
              </a:ext>
            </a:extLst>
          </p:cNvPr>
          <p:cNvSpPr txBox="1"/>
          <p:nvPr/>
        </p:nvSpPr>
        <p:spPr>
          <a:xfrm>
            <a:off x="897933" y="5862833"/>
            <a:ext cx="471523" cy="22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-80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194DEB-2C9F-FF4C-9029-3B73172E6A43}"/>
              </a:ext>
            </a:extLst>
          </p:cNvPr>
          <p:cNvCxnSpPr/>
          <p:nvPr/>
        </p:nvCxnSpPr>
        <p:spPr>
          <a:xfrm flipV="1">
            <a:off x="581885" y="4750873"/>
            <a:ext cx="0" cy="202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E15ACB-00CE-604F-8DF6-FCE2BD026050}"/>
              </a:ext>
            </a:extLst>
          </p:cNvPr>
          <p:cNvSpPr txBox="1"/>
          <p:nvPr/>
        </p:nvSpPr>
        <p:spPr>
          <a:xfrm>
            <a:off x="590828" y="4750895"/>
            <a:ext cx="255851" cy="226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N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C4DC9B-B023-324C-9E0C-846BE720928C}"/>
              </a:ext>
            </a:extLst>
          </p:cNvPr>
          <p:cNvCxnSpPr/>
          <p:nvPr/>
        </p:nvCxnSpPr>
        <p:spPr>
          <a:xfrm flipH="1">
            <a:off x="897933" y="4841182"/>
            <a:ext cx="564904" cy="3184"/>
          </a:xfrm>
          <a:prstGeom prst="straightConnector1">
            <a:avLst/>
          </a:prstGeom>
          <a:ln w="44450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6E4DC07-E598-F347-83CE-D21ECBC9F405}"/>
              </a:ext>
            </a:extLst>
          </p:cNvPr>
          <p:cNvSpPr txBox="1"/>
          <p:nvPr/>
        </p:nvSpPr>
        <p:spPr>
          <a:xfrm>
            <a:off x="862565" y="4841522"/>
            <a:ext cx="732184" cy="22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4000 </a:t>
            </a:r>
            <a:r>
              <a:rPr lang="en-US" sz="1000" dirty="0">
                <a:latin typeface="Helvetica" charset="0"/>
                <a:ea typeface="Helvetica" charset="0"/>
                <a:cs typeface="Helvetica" charset="0"/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53B257-4C3C-5844-89F4-305D397AF3D9}"/>
              </a:ext>
            </a:extLst>
          </p:cNvPr>
          <p:cNvSpPr txBox="1"/>
          <p:nvPr/>
        </p:nvSpPr>
        <p:spPr>
          <a:xfrm>
            <a:off x="1847395" y="5696034"/>
            <a:ext cx="1345583" cy="22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Helvetica" charset="0"/>
                <a:ea typeface="Helvetica" charset="0"/>
                <a:cs typeface="Helvetica" charset="0"/>
              </a:rPr>
              <a:t>Surface Elevation</a:t>
            </a:r>
            <a:endParaRPr lang="en-US" sz="1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661396-9835-AB4A-9480-077D880FAB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84" y="446049"/>
            <a:ext cx="2523232" cy="10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5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689A-2BF4-1F44-8040-E5EB072EA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B3C5F-DB61-0C40-8329-452652205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B409A-79CC-774A-A4B4-AC5E9D0B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81909A-3905-E746-928F-6ECD4BEBF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473622" cy="1874472"/>
          </a:xfrm>
        </p:spPr>
        <p:txBody>
          <a:bodyPr/>
          <a:lstStyle/>
          <a:p>
            <a:r>
              <a:rPr lang="en-US" dirty="0"/>
              <a:t>Atmospheric fitting of PSF Tails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761708-F74F-0E49-9E09-4FD19400A6C1}"/>
              </a:ext>
            </a:extLst>
          </p:cNvPr>
          <p:cNvGrpSpPr/>
          <p:nvPr/>
        </p:nvGrpSpPr>
        <p:grpSpPr>
          <a:xfrm>
            <a:off x="710728" y="3598506"/>
            <a:ext cx="7807209" cy="2671122"/>
            <a:chOff x="-710862" y="1232894"/>
            <a:chExt cx="10654798" cy="36453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92A964-14C1-8F45-9D52-DF203A281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114" y="1816100"/>
              <a:ext cx="3287486" cy="28099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F35A3B-CB2E-B24B-8CDE-391A45ECC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246" y="1772558"/>
              <a:ext cx="3257690" cy="27875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25FF58-A960-6848-84A7-5909103B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0029" y="1816100"/>
              <a:ext cx="3227010" cy="27781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2484F3-CAC2-8D4D-A363-CD2358D9373E}"/>
                </a:ext>
              </a:extLst>
            </p:cNvPr>
            <p:cNvSpPr txBox="1"/>
            <p:nvPr/>
          </p:nvSpPr>
          <p:spPr>
            <a:xfrm>
              <a:off x="4110254" y="4560671"/>
              <a:ext cx="10951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Spatial dimension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C25DA0-1004-0E43-9961-5DF8EE2BBC65}"/>
                </a:ext>
              </a:extLst>
            </p:cNvPr>
            <p:cNvSpPr txBox="1"/>
            <p:nvPr/>
          </p:nvSpPr>
          <p:spPr>
            <a:xfrm>
              <a:off x="401850" y="4560671"/>
              <a:ext cx="10951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Spatial dimension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3E72F0-40D8-8241-973E-9F3E2B48EFE7}"/>
                </a:ext>
              </a:extLst>
            </p:cNvPr>
            <p:cNvSpPr txBox="1"/>
            <p:nvPr/>
          </p:nvSpPr>
          <p:spPr>
            <a:xfrm>
              <a:off x="7630029" y="4563251"/>
              <a:ext cx="1784077" cy="315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Spatial dimension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6BAD18-49F7-694C-A252-95F77BB5E097}"/>
                </a:ext>
              </a:extLst>
            </p:cNvPr>
            <p:cNvSpPr txBox="1"/>
            <p:nvPr/>
          </p:nvSpPr>
          <p:spPr>
            <a:xfrm rot="16200000">
              <a:off x="-1178298" y="3134452"/>
              <a:ext cx="11657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Spectral dimension</a:t>
              </a:r>
              <a:endParaRPr lang="en-US" sz="9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276F59-0832-3F48-B5B8-50A46418819C}"/>
                </a:ext>
              </a:extLst>
            </p:cNvPr>
            <p:cNvSpPr txBox="1"/>
            <p:nvPr/>
          </p:nvSpPr>
          <p:spPr>
            <a:xfrm rot="16200000">
              <a:off x="2481350" y="3099457"/>
              <a:ext cx="11657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/>
                <a:t>Spectral dimension</a:t>
              </a:r>
              <a:endParaRPr lang="en-US" sz="9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C4C419-65A9-B64D-81FF-69F01268E29F}"/>
                </a:ext>
              </a:extLst>
            </p:cNvPr>
            <p:cNvSpPr txBox="1"/>
            <p:nvPr/>
          </p:nvSpPr>
          <p:spPr>
            <a:xfrm rot="16200000">
              <a:off x="5981780" y="3099457"/>
              <a:ext cx="11657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Spectral dimension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EC01BB-746E-3F49-A332-DD28D587ED30}"/>
                </a:ext>
              </a:extLst>
            </p:cNvPr>
            <p:cNvSpPr txBox="1"/>
            <p:nvPr/>
          </p:nvSpPr>
          <p:spPr>
            <a:xfrm>
              <a:off x="-57780" y="1476672"/>
              <a:ext cx="1959191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Nominal Response Function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8B8BBB-7BCE-B246-B669-E4560C43B3C0}"/>
                </a:ext>
              </a:extLst>
            </p:cNvPr>
            <p:cNvSpPr txBox="1"/>
            <p:nvPr/>
          </p:nvSpPr>
          <p:spPr>
            <a:xfrm>
              <a:off x="3359989" y="1232894"/>
              <a:ext cx="2809715" cy="588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In-Flight SRF Estimate via Atmospheric Fitting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7E784-BEE3-DC4C-9997-A9E89517F564}"/>
                </a:ext>
              </a:extLst>
            </p:cNvPr>
            <p:cNvSpPr txBox="1"/>
            <p:nvPr/>
          </p:nvSpPr>
          <p:spPr>
            <a:xfrm>
              <a:off x="6806383" y="1232894"/>
              <a:ext cx="2737916" cy="588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Laboratory Measurement of Subpixel Stimulus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23B5F1-7296-9D46-8321-EF2D1AE2E203}"/>
              </a:ext>
            </a:extLst>
          </p:cNvPr>
          <p:cNvGrpSpPr/>
          <p:nvPr/>
        </p:nvGrpSpPr>
        <p:grpSpPr>
          <a:xfrm>
            <a:off x="3559385" y="418329"/>
            <a:ext cx="5099926" cy="2537018"/>
            <a:chOff x="4693561" y="274192"/>
            <a:chExt cx="4306646" cy="21423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8ABBF2C-1729-ED40-A9BE-29E09A5D3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39" r="1"/>
            <a:stretch/>
          </p:blipFill>
          <p:spPr>
            <a:xfrm>
              <a:off x="6782418" y="294293"/>
              <a:ext cx="2100846" cy="206875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C7D86C-4D95-824A-BC96-CA8658BF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561" y="274192"/>
              <a:ext cx="2088857" cy="20888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D8E1AA-2DDF-0F49-9145-C9A06D5C2DAA}"/>
                </a:ext>
              </a:extLst>
            </p:cNvPr>
            <p:cNvSpPr txBox="1"/>
            <p:nvPr/>
          </p:nvSpPr>
          <p:spPr>
            <a:xfrm>
              <a:off x="8040971" y="1400920"/>
              <a:ext cx="9592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Helvetica" charset="0"/>
                  <a:ea typeface="Helvetica" charset="0"/>
                  <a:cs typeface="Helvetica" charset="0"/>
                </a:rPr>
                <a:t>After SRF Correction</a:t>
              </a:r>
              <a:endParaRPr lang="en-US" sz="1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3FD13-5869-FA4D-A904-15E30F00A9AC}"/>
                </a:ext>
              </a:extLst>
            </p:cNvPr>
            <p:cNvSpPr txBox="1"/>
            <p:nvPr/>
          </p:nvSpPr>
          <p:spPr>
            <a:xfrm>
              <a:off x="5721127" y="1400920"/>
              <a:ext cx="990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Helvetica" charset="0"/>
                  <a:ea typeface="Helvetica" charset="0"/>
                  <a:cs typeface="Helvetica" charset="0"/>
                </a:rPr>
                <a:t>Pressure Altitude Retrieval Before SRF Correction</a:t>
              </a:r>
              <a:endParaRPr lang="en-US" sz="1000" dirty="0">
                <a:latin typeface="Helvetica" charset="0"/>
                <a:ea typeface="Helvetica" charset="0"/>
                <a:cs typeface="Helvetica" charset="0"/>
              </a:endParaRPr>
            </a:p>
            <a:p>
              <a:endParaRPr lang="en-US" sz="1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B7F315-B187-7849-B390-5912BD908B2D}"/>
              </a:ext>
            </a:extLst>
          </p:cNvPr>
          <p:cNvSpPr txBox="1"/>
          <p:nvPr/>
        </p:nvSpPr>
        <p:spPr>
          <a:xfrm>
            <a:off x="526254" y="3068182"/>
            <a:ext cx="3879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</a:t>
            </a:r>
            <a:r>
              <a:rPr lang="en-US" i="1" dirty="0"/>
              <a:t>Thompson et al., RSE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8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794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454025"/>
            <a:ext cx="7532383" cy="1866811"/>
          </a:xfrm>
        </p:spPr>
        <p:txBody>
          <a:bodyPr/>
          <a:lstStyle/>
          <a:p>
            <a:r>
              <a:rPr lang="en-US" dirty="0"/>
              <a:t>Exercise 8: Spectral Calibration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4026" y="966959"/>
            <a:ext cx="479047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Use the atmosphere as a calibration object.  Fit a modeled transmission spectrum to TOA observations.</a:t>
            </a:r>
          </a:p>
          <a:p>
            <a:endParaRPr lang="en-US" dirty="0"/>
          </a:p>
          <a:p>
            <a:r>
              <a:rPr lang="en-US" dirty="0"/>
              <a:t>Files include two examples of TOA reflectances acquired by the AVIRIS-NG instrument onboard a b-200 aircraft over </a:t>
            </a:r>
            <a:r>
              <a:rPr lang="en-US" dirty="0" err="1"/>
              <a:t>Ivanplah</a:t>
            </a:r>
            <a:r>
              <a:rPr lang="en-US" dirty="0"/>
              <a:t> playa.  The exercise notebook contains fitting routines, and a transmission spectrum for appropriate observing geometry and water vapor loadings.  </a:t>
            </a:r>
          </a:p>
          <a:p>
            <a:endParaRPr lang="en-US" dirty="0"/>
          </a:p>
          <a:p>
            <a:r>
              <a:rPr lang="en-US" dirty="0"/>
              <a:t>Pick an atmospheric feature, and eyeball an initial calibration.  Start with a spectral response function that is 5-6 nm Full Width at Half Maximum.  Then, fit wavelength shifts to fine tune your initial guess. Is there a way of quantifying how accurate this method can be?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31256-8E9E-C740-9F31-FC975708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53" y="1152100"/>
            <a:ext cx="2658751" cy="1871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3059E-2CBB-8E4B-9C33-A2D86FF06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" r="6084"/>
          <a:stretch/>
        </p:blipFill>
        <p:spPr>
          <a:xfrm>
            <a:off x="5980517" y="3260470"/>
            <a:ext cx="2072341" cy="29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14E33-1488-4349-BF23-1A15F465D0EA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/>
              <a:t>Describe </a:t>
            </a:r>
            <a:r>
              <a:rPr lang="en-US" dirty="0"/>
              <a:t>common distortions caused by physical misalignments in spectrometers</a:t>
            </a:r>
          </a:p>
          <a:p>
            <a:r>
              <a:rPr lang="en-US" dirty="0"/>
              <a:t>Recognize, characterize and correct spectral calibration error in flight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6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692755"/>
            <a:ext cx="4185518" cy="2938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7418" y="4631606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</a:t>
            </a:r>
            <a:r>
              <a:rPr lang="en-US"/>
              <a:t>(cross-track locations)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425350" y="291552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Rows (</a:t>
            </a:r>
            <a:r>
              <a:rPr lang="en-US"/>
              <a:t>spectral channels)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76715" y="2670856"/>
            <a:ext cx="5035761" cy="3918689"/>
            <a:chOff x="4138" y="1609261"/>
            <a:chExt cx="6253482" cy="48662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22867">
              <a:off x="4138" y="4467655"/>
              <a:ext cx="6253482" cy="2007892"/>
            </a:xfrm>
            <a:prstGeom prst="rect">
              <a:avLst/>
            </a:prstGeom>
          </p:spPr>
        </p:pic>
        <p:sp>
          <p:nvSpPr>
            <p:cNvPr id="14" name="Right Arrow 15"/>
            <p:cNvSpPr/>
            <p:nvPr/>
          </p:nvSpPr>
          <p:spPr>
            <a:xfrm rot="284052">
              <a:off x="2528518" y="5014770"/>
              <a:ext cx="1987557" cy="785795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1892668" y="5038261"/>
              <a:ext cx="1371600" cy="83820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516680" y="3279292"/>
              <a:ext cx="726156" cy="1744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 rot="20014263">
              <a:off x="2292740" y="3491133"/>
              <a:ext cx="578709" cy="1400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2516680" y="3221626"/>
              <a:ext cx="156519" cy="57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514357" y="2400456"/>
              <a:ext cx="174825" cy="8755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300431" y="2513172"/>
              <a:ext cx="372769" cy="7084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73668" y="1609261"/>
              <a:ext cx="427693" cy="1132763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2838355" y="2755100"/>
              <a:ext cx="1563045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Spectrometer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87802" y="3416472"/>
              <a:ext cx="1229973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Telescope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77971" y="2243160"/>
              <a:ext cx="1905173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FPA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30117" y="3042401"/>
              <a:ext cx="539859" cy="382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charset="0"/>
                  <a:ea typeface="Helvetica" charset="0"/>
                  <a:cs typeface="Helvetica" charset="0"/>
                </a:rPr>
                <a:t>Slit</a:t>
              </a:r>
            </a:p>
          </p:txBody>
        </p:sp>
        <p:sp>
          <p:nvSpPr>
            <p:cNvPr id="26" name="Oval 25"/>
            <p:cNvSpPr/>
            <p:nvPr/>
          </p:nvSpPr>
          <p:spPr>
            <a:xfrm rot="20248844">
              <a:off x="2276263" y="2926718"/>
              <a:ext cx="578709" cy="1400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871236" y="3221626"/>
              <a:ext cx="801963" cy="26402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7">
            <a:extLst>
              <a:ext uri="{FF2B5EF4-FFF2-40B4-BE49-F238E27FC236}">
                <a16:creationId xmlns:a16="http://schemas.microsoft.com/office/drawing/2014/main" id="{4CDE3C3C-41DD-2948-AC99-60F95BB8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6" t="13683" r="21272" b="7523"/>
          <a:stretch>
            <a:fillRect/>
          </a:stretch>
        </p:blipFill>
        <p:spPr bwMode="auto">
          <a:xfrm>
            <a:off x="6002436" y="324863"/>
            <a:ext cx="28082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37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43751" y="6127750"/>
            <a:ext cx="1267883" cy="365125"/>
          </a:xfrm>
        </p:spPr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998462-CF5A-9A4F-A641-95063BD86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6" y="5506229"/>
            <a:ext cx="2685143" cy="739019"/>
          </a:xfrm>
        </p:spPr>
        <p:txBody>
          <a:bodyPr/>
          <a:lstStyle/>
          <a:p>
            <a:r>
              <a:rPr lang="en-US" sz="1600" dirty="0"/>
              <a:t>courtesy </a:t>
            </a:r>
          </a:p>
          <a:p>
            <a:r>
              <a:rPr lang="en-US" sz="1600" dirty="0"/>
              <a:t>Robert O. Green, JPL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031169" cy="436031"/>
          </a:xfrm>
        </p:spPr>
        <p:txBody>
          <a:bodyPr/>
          <a:lstStyle/>
          <a:p>
            <a:r>
              <a:rPr lang="en-US" dirty="0"/>
              <a:t>Flavors of non-uniformity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6AC5DC7-5787-1545-99DA-9EA0784D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200255" y="654611"/>
            <a:ext cx="2743489" cy="2409264"/>
          </a:xfrm>
          <a:prstGeom prst="rect">
            <a:avLst/>
          </a:prstGeom>
          <a:noFill/>
          <a:ln/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BE90A32C-3E5C-8844-901B-DE5BFC262BD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394555" y="1756507"/>
            <a:ext cx="129567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6" tIns="45713" rIns="91426" bIns="45713">
            <a:spAutoFit/>
          </a:bodyPr>
          <a:lstStyle/>
          <a:p>
            <a:pPr defTabSz="914582">
              <a:spcBef>
                <a:spcPct val="5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Wavelength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9CCCACF5-9DA4-FD4D-A2FD-81DE2CABA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414" y="316071"/>
            <a:ext cx="203116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Cross Track Sample</a:t>
            </a:r>
          </a:p>
        </p:txBody>
      </p:sp>
      <p:sp>
        <p:nvSpPr>
          <p:cNvPr id="31" name="Text Box 7">
            <a:extLst>
              <a:ext uri="{FF2B5EF4-FFF2-40B4-BE49-F238E27FC236}">
                <a16:creationId xmlns:a16="http://schemas.microsoft.com/office/drawing/2014/main" id="{6B8CFF7D-593D-3747-911E-E8D27996D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4834" y="2996640"/>
            <a:ext cx="135803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Requirement</a:t>
            </a:r>
          </a:p>
        </p:txBody>
      </p:sp>
      <p:pic>
        <p:nvPicPr>
          <p:cNvPr id="32" name="Picture 8">
            <a:extLst>
              <a:ext uri="{FF2B5EF4-FFF2-40B4-BE49-F238E27FC236}">
                <a16:creationId xmlns:a16="http://schemas.microsoft.com/office/drawing/2014/main" id="{7C09802C-1C7E-0249-8C11-AE7FB2C97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148263" y="635000"/>
            <a:ext cx="2612571" cy="2438679"/>
          </a:xfrm>
          <a:prstGeom prst="rect">
            <a:avLst/>
          </a:prstGeom>
          <a:noFill/>
          <a:ln/>
        </p:spPr>
      </p:pic>
      <p:sp>
        <p:nvSpPr>
          <p:cNvPr id="33" name="Text Box 9">
            <a:extLst>
              <a:ext uri="{FF2B5EF4-FFF2-40B4-BE49-F238E27FC236}">
                <a16:creationId xmlns:a16="http://schemas.microsoft.com/office/drawing/2014/main" id="{28490DE4-8469-B245-AE87-230DF7438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085" y="3034927"/>
            <a:ext cx="1710696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Frown</a:t>
            </a:r>
          </a:p>
        </p:txBody>
      </p:sp>
      <p:pic>
        <p:nvPicPr>
          <p:cNvPr id="34" name="Picture 10">
            <a:extLst>
              <a:ext uri="{FF2B5EF4-FFF2-40B4-BE49-F238E27FC236}">
                <a16:creationId xmlns:a16="http://schemas.microsoft.com/office/drawing/2014/main" id="{948FE88F-A79E-334C-B9CD-5D50346A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5405" y="3332816"/>
            <a:ext cx="2685143" cy="266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 Box 11">
            <a:extLst>
              <a:ext uri="{FF2B5EF4-FFF2-40B4-BE49-F238E27FC236}">
                <a16:creationId xmlns:a16="http://schemas.microsoft.com/office/drawing/2014/main" id="{CA2900E4-377A-EF42-A031-88F46371B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548" y="5992813"/>
            <a:ext cx="1604257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Twist</a:t>
            </a:r>
          </a:p>
        </p:txBody>
      </p:sp>
      <p:pic>
        <p:nvPicPr>
          <p:cNvPr id="36" name="Picture 12">
            <a:extLst>
              <a:ext uri="{FF2B5EF4-FFF2-40B4-BE49-F238E27FC236}">
                <a16:creationId xmlns:a16="http://schemas.microsoft.com/office/drawing/2014/main" id="{30DBDE78-3C98-C546-8012-F56C7F4D8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9298" y="3332816"/>
            <a:ext cx="2680298" cy="26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Text Box 13">
            <a:extLst>
              <a:ext uri="{FF2B5EF4-FFF2-40B4-BE49-F238E27FC236}">
                <a16:creationId xmlns:a16="http://schemas.microsoft.com/office/drawing/2014/main" id="{F3A6DF93-1553-1948-B34B-51E5969EC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7596" y="5992813"/>
            <a:ext cx="2909614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6" tIns="45713" rIns="91426" bIns="45713">
            <a:spAutoFit/>
          </a:bodyPr>
          <a:lstStyle/>
          <a:p>
            <a:pPr defTabSz="914582"/>
            <a:r>
              <a:rPr lang="en-US" sz="1600" dirty="0">
                <a:latin typeface="Arial" pitchFamily="34" charset="0"/>
                <a:cs typeface="Arial" pitchFamily="34" charset="0"/>
              </a:rPr>
              <a:t>Failure by Spectral-IFOV-Shift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0015EAFF-4547-B446-83E5-3FF16BC0481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394555" y="4328257"/>
            <a:ext cx="1295679" cy="33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6" tIns="45713" rIns="91426" bIns="45713">
            <a:spAutoFit/>
          </a:bodyPr>
          <a:lstStyle/>
          <a:p>
            <a:pPr defTabSz="914582">
              <a:spcBef>
                <a:spcPct val="50000"/>
              </a:spcBef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25218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E5A91-0157-744E-8E14-57859CFAEB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7A183-0E3C-864B-8A01-5472BF219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BC50-80BF-8C48-AB01-A4C501D5C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218FF-0994-1448-A99A-386D09EFA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fitting: use the atmosphere as an in-flight calibration standard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055F41E-4B38-8148-A8A8-FD81C1A09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584" y="1594931"/>
            <a:ext cx="8231188" cy="4542873"/>
          </a:xfrm>
          <a:prstGeom prst="rect">
            <a:avLst/>
          </a:prstGeom>
          <a:noFill/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3AEA3-57E4-684E-A603-4B2DF1DB6C93}"/>
              </a:ext>
            </a:extLst>
          </p:cNvPr>
          <p:cNvSpPr txBox="1"/>
          <p:nvPr/>
        </p:nvSpPr>
        <p:spPr>
          <a:xfrm>
            <a:off x="1315844" y="5999356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Courtesy Robert O. Green</a:t>
            </a:r>
          </a:p>
        </p:txBody>
      </p:sp>
    </p:spTree>
    <p:extLst>
      <p:ext uri="{BB962C8B-B14F-4D97-AF65-F5344CB8AC3E}">
        <p14:creationId xmlns:p14="http://schemas.microsoft.com/office/powerpoint/2010/main" val="268211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tuning with the atmosphere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4" y="2024430"/>
            <a:ext cx="3394955" cy="13921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87371" y="3270257"/>
            <a:ext cx="21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Solar zenith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305" y="1573618"/>
            <a:ext cx="742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1. Calculate an average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Top of Atmosphere reflectance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for each cross-track position: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8560" y="2072216"/>
            <a:ext cx="2092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Measured radiance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44670" y="3270257"/>
            <a:ext cx="245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Solar irradiance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37391" r="14653" b="35652"/>
          <a:stretch/>
        </p:blipFill>
        <p:spPr>
          <a:xfrm>
            <a:off x="905790" y="3486483"/>
            <a:ext cx="6940843" cy="32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0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1/16/2017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AVIRIS-NG PSFs / David.R.Thompson@jpl.nasa.gov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8D422-4C16-5D43-87A9-FB12465011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Wavelength tuning </a:t>
            </a:r>
            <a:r>
              <a:rPr lang="en-US"/>
              <a:t>(contd.)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28" y="4876720"/>
            <a:ext cx="7187609" cy="1269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79404" y="589079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width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4026" y="3615521"/>
            <a:ext cx="8232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2. Calculate absorption coefficients using an appropriate Radiative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Transfer Model (I use 6s or MODTRAN).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3. Optimize continuum and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absoprtion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depth via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Levenberg-Maquardt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gradient descent: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8885" y="56257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shift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7" t="37391" r="14653" b="35652"/>
          <a:stretch/>
        </p:blipFill>
        <p:spPr>
          <a:xfrm>
            <a:off x="1997756" y="1258925"/>
            <a:ext cx="4827586" cy="2238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866E7-CCBA-EE4F-A4F6-964D2730465F}"/>
              </a:ext>
            </a:extLst>
          </p:cNvPr>
          <p:cNvSpPr txBox="1"/>
          <p:nvPr/>
        </p:nvSpPr>
        <p:spPr>
          <a:xfrm>
            <a:off x="6338394" y="5959275"/>
            <a:ext cx="178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 linear continuum</a:t>
            </a:r>
          </a:p>
        </p:txBody>
      </p:sp>
    </p:spTree>
    <p:extLst>
      <p:ext uri="{BB962C8B-B14F-4D97-AF65-F5344CB8AC3E}">
        <p14:creationId xmlns:p14="http://schemas.microsoft.com/office/powerpoint/2010/main" val="55736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C1B7A-7CEA-DB4C-9E3D-BC60EAF31D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B51B5-0374-3A47-9DA6-DE8CB5D502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0A9B8-175D-B248-99B2-5D30C13C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2B0C2F-FA98-5D4D-A827-38CD182F6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391576" cy="436031"/>
          </a:xfrm>
        </p:spPr>
        <p:txBody>
          <a:bodyPr/>
          <a:lstStyle/>
          <a:p>
            <a:r>
              <a:rPr lang="en-US" dirty="0"/>
              <a:t>Wavelength fitting example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132CF01-8564-8F45-88A0-76388073A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74" b="20324"/>
          <a:stretch/>
        </p:blipFill>
        <p:spPr bwMode="auto">
          <a:xfrm>
            <a:off x="454026" y="3702205"/>
            <a:ext cx="3844649" cy="2701770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52037-3FC3-2249-850A-4E7634CBC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0" r="50000"/>
          <a:stretch/>
        </p:blipFill>
        <p:spPr>
          <a:xfrm>
            <a:off x="3178094" y="405382"/>
            <a:ext cx="2734091" cy="4388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BE638-B343-9C42-A160-7B6AB725F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33" r="7674"/>
          <a:stretch/>
        </p:blipFill>
        <p:spPr>
          <a:xfrm>
            <a:off x="6021656" y="427409"/>
            <a:ext cx="2857477" cy="44017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78A1A7-1222-A146-9FBA-DCC21498ED75}"/>
              </a:ext>
            </a:extLst>
          </p:cNvPr>
          <p:cNvSpPr/>
          <p:nvPr/>
        </p:nvSpPr>
        <p:spPr>
          <a:xfrm>
            <a:off x="1437624" y="4302215"/>
            <a:ext cx="109847" cy="8268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00543C-C2C8-DE42-BFF3-4AF9212BFF4D}"/>
              </a:ext>
            </a:extLst>
          </p:cNvPr>
          <p:cNvSpPr/>
          <p:nvPr/>
        </p:nvSpPr>
        <p:spPr>
          <a:xfrm>
            <a:off x="1539779" y="4380518"/>
            <a:ext cx="109847" cy="82686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CC8617-0B73-304C-8ECB-3638D5D2F346}"/>
              </a:ext>
            </a:extLst>
          </p:cNvPr>
          <p:cNvSpPr txBox="1"/>
          <p:nvPr/>
        </p:nvSpPr>
        <p:spPr>
          <a:xfrm rot="16200000">
            <a:off x="5130445" y="1250221"/>
            <a:ext cx="1796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Apparent reflectance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63259-C9D7-7D46-8D3A-3163DE3D710C}"/>
              </a:ext>
            </a:extLst>
          </p:cNvPr>
          <p:cNvSpPr txBox="1"/>
          <p:nvPr/>
        </p:nvSpPr>
        <p:spPr>
          <a:xfrm rot="16200000">
            <a:off x="5583691" y="3194808"/>
            <a:ext cx="1305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Residual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631114-0E2B-7F4D-B4AC-B661F3359EE3}"/>
              </a:ext>
            </a:extLst>
          </p:cNvPr>
          <p:cNvSpPr txBox="1"/>
          <p:nvPr/>
        </p:nvSpPr>
        <p:spPr>
          <a:xfrm rot="16200000">
            <a:off x="2284999" y="1404297"/>
            <a:ext cx="148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Apparent reflectance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0CB31-C1F6-F84F-8762-2A3484B375D9}"/>
              </a:ext>
            </a:extLst>
          </p:cNvPr>
          <p:cNvSpPr txBox="1"/>
          <p:nvPr/>
        </p:nvSpPr>
        <p:spPr>
          <a:xfrm rot="16200000">
            <a:off x="2738889" y="3245975"/>
            <a:ext cx="10811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Residual error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799442CB-EED4-BE40-A811-2382F0E75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68" b="74030"/>
          <a:stretch/>
        </p:blipFill>
        <p:spPr bwMode="auto">
          <a:xfrm>
            <a:off x="379942" y="6348507"/>
            <a:ext cx="3844649" cy="144368"/>
          </a:xfrm>
          <a:prstGeom prst="rect">
            <a:avLst/>
          </a:prstGeom>
          <a:solidFill>
            <a:schemeClr val="bg1"/>
          </a:solidFill>
          <a:ln w="28575" cmpd="sng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110562-3541-DD4A-8FD7-53617AE3ACAE}"/>
              </a:ext>
            </a:extLst>
          </p:cNvPr>
          <p:cNvSpPr txBox="1"/>
          <p:nvPr/>
        </p:nvSpPr>
        <p:spPr>
          <a:xfrm>
            <a:off x="4539430" y="5043248"/>
            <a:ext cx="426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Common features used for this purpose include the oxygen A band (760 nm) and Near-Infrared H</a:t>
            </a:r>
            <a:r>
              <a:rPr lang="en-US" b="1" baseline="-25000" dirty="0"/>
              <a:t>2</a:t>
            </a:r>
            <a:r>
              <a:rPr lang="en-US" b="1" dirty="0"/>
              <a:t>O vapor absorptions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562643-4442-9E4E-A0F7-10AE4918D830}"/>
              </a:ext>
            </a:extLst>
          </p:cNvPr>
          <p:cNvSpPr txBox="1"/>
          <p:nvPr/>
        </p:nvSpPr>
        <p:spPr>
          <a:xfrm>
            <a:off x="530292" y="2017205"/>
            <a:ext cx="2152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[Thompson et al., </a:t>
            </a:r>
            <a:r>
              <a:rPr lang="en-US" b="1" i="1" dirty="0"/>
              <a:t>Atmos. Meas. Techniques</a:t>
            </a:r>
            <a:r>
              <a:rPr lang="en-US" b="1" dirty="0"/>
              <a:t> 2015]</a:t>
            </a:r>
          </a:p>
        </p:txBody>
      </p:sp>
    </p:spTree>
    <p:extLst>
      <p:ext uri="{BB962C8B-B14F-4D97-AF65-F5344CB8AC3E}">
        <p14:creationId xmlns:p14="http://schemas.microsoft.com/office/powerpoint/2010/main" val="188468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6673B5B-B8E0-C141-8C67-C26674B4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0" y="3859169"/>
            <a:ext cx="4222403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D5167-E2F7-6948-8C85-883DE258A8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E7637-0801-9445-ACB9-7FAC699AE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F5844-4EF9-4540-8A65-1DFB04DBF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422AD-A787-2B4C-BE82-71E6E4DEE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1539" y="571998"/>
            <a:ext cx="3947360" cy="327905"/>
          </a:xfrm>
        </p:spPr>
        <p:txBody>
          <a:bodyPr/>
          <a:lstStyle/>
          <a:p>
            <a:r>
              <a:rPr lang="en-US" sz="1400" dirty="0"/>
              <a:t>(courtesy Robert O. Green, JPL, and others)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742FDB-7F4E-814F-8E2E-F54CD1E81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/>
              <a:t>Uniformity achieved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7CE15A3-DF51-3C43-8A35-B44CEDF1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332" b="1749"/>
          <a:stretch>
            <a:fillRect/>
          </a:stretch>
        </p:blipFill>
        <p:spPr bwMode="auto">
          <a:xfrm>
            <a:off x="4757963" y="3937123"/>
            <a:ext cx="4117702" cy="233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79944E6-E422-A040-8205-3B51FF7BB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63" y="1261709"/>
            <a:ext cx="4013002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E097FE6C-6946-D94E-AA8E-4E6662762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7114" y="5537331"/>
            <a:ext cx="1592050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Hyperion 2000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C183FD9-9563-1840-A4E3-CDD1842A7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342" y="1297487"/>
            <a:ext cx="1423734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CRISM 2005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D08DE80-FD7B-DE49-B138-B23C71EA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6" y="5537331"/>
            <a:ext cx="1697087" cy="35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JPL M3 2008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B3F75E-32B1-604C-957B-D647E87A3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49" y="1023452"/>
            <a:ext cx="4222403" cy="2593414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71D92DD3-3012-8B42-9F1A-4E1DDF773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462" y="1261709"/>
            <a:ext cx="2154704" cy="53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0" tIns="45310" rIns="90620" bIns="453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88" dirty="0"/>
              <a:t>AVIRIS-NG </a:t>
            </a:r>
          </a:p>
          <a:p>
            <a:pPr eaLnBrk="1" hangingPunct="1"/>
            <a:r>
              <a:rPr lang="en-US" sz="1200" dirty="0"/>
              <a:t>[Thompson et al., AMT 2015]</a:t>
            </a:r>
          </a:p>
        </p:txBody>
      </p:sp>
    </p:spTree>
    <p:extLst>
      <p:ext uri="{BB962C8B-B14F-4D97-AF65-F5344CB8AC3E}">
        <p14:creationId xmlns:p14="http://schemas.microsoft.com/office/powerpoint/2010/main" val="2798529044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1469</TotalTime>
  <Words>893</Words>
  <Application>Microsoft Macintosh PowerPoint</Application>
  <PresentationFormat>On-screen Show (4:3)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Helvetica</vt:lpstr>
      <vt:lpstr>NASA-JPL White Templates</vt:lpstr>
      <vt:lpstr>PowerPoint Presentation</vt:lpstr>
      <vt:lpstr>PowerPoint Presentation</vt:lpstr>
      <vt:lpstr>Conventions</vt:lpstr>
      <vt:lpstr>Flavors of non-uniformity</vt:lpstr>
      <vt:lpstr>Wavelength fitting: use the atmosphere as an in-flight calibration standard</vt:lpstr>
      <vt:lpstr>Wavelength tuning with the atmosphere</vt:lpstr>
      <vt:lpstr>Wavelength tuning (contd.)</vt:lpstr>
      <vt:lpstr>Wavelength fitting example</vt:lpstr>
      <vt:lpstr>Uniformity achieved</vt:lpstr>
      <vt:lpstr>“Stray” spatial / spectral response functions</vt:lpstr>
      <vt:lpstr>Measurement model</vt:lpstr>
      <vt:lpstr>Method</vt:lpstr>
      <vt:lpstr>Procedure</vt:lpstr>
      <vt:lpstr>Atmospheric fitting of PSF Tails</vt:lpstr>
      <vt:lpstr>PowerPoint Presentation</vt:lpstr>
      <vt:lpstr>Exercise 8: Spectral Calibration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70</cp:revision>
  <cp:lastPrinted>2014-07-14T23:49:38Z</cp:lastPrinted>
  <dcterms:created xsi:type="dcterms:W3CDTF">2019-07-06T21:56:51Z</dcterms:created>
  <dcterms:modified xsi:type="dcterms:W3CDTF">2019-07-20T14:04:48Z</dcterms:modified>
</cp:coreProperties>
</file>